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Default Extension="pdf" ContentType="application/pdf"/>
  <Override PartName="/ppt/notesSlides/notesSlide20.xml" ContentType="application/vnd.openxmlformats-officedocument.presentationml.notes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83" r:id="rId3"/>
    <p:sldId id="258" r:id="rId4"/>
    <p:sldId id="257" r:id="rId5"/>
    <p:sldId id="259" r:id="rId6"/>
    <p:sldId id="260" r:id="rId7"/>
    <p:sldId id="261" r:id="rId8"/>
    <p:sldId id="266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95" r:id="rId28"/>
    <p:sldId id="296" r:id="rId29"/>
    <p:sldId id="284" r:id="rId30"/>
    <p:sldId id="285" r:id="rId31"/>
    <p:sldId id="292" r:id="rId32"/>
    <p:sldId id="294" r:id="rId33"/>
    <p:sldId id="286" r:id="rId34"/>
    <p:sldId id="287" r:id="rId35"/>
    <p:sldId id="293" r:id="rId36"/>
    <p:sldId id="289" r:id="rId37"/>
    <p:sldId id="288" r:id="rId38"/>
    <p:sldId id="297" r:id="rId39"/>
    <p:sldId id="290" r:id="rId40"/>
    <p:sldId id="29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 clrMode="gray" hiddenSlides="1"/>
  <p:clrMru>
    <a:srgbClr val="676C62"/>
    <a:srgbClr val="D249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9715" autoAdjust="0"/>
    <p:restoredTop sz="85843" autoAdjust="0"/>
  </p:normalViewPr>
  <p:slideViewPr>
    <p:cSldViewPr snapToObjects="1">
      <p:cViewPr varScale="1">
        <p:scale>
          <a:sx n="128" d="100"/>
          <a:sy n="128" d="100"/>
        </p:scale>
        <p:origin x="-145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notesMaster" Target="notesMasters/notesMaster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esProps" Target="presProps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erty:Users:adam:Desktop:dataloss-feb2008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Cause as % of DLDOS through Dec 31, 2007</a:t>
            </a:r>
          </a:p>
        </c:rich>
      </c:tx>
      <c:layout>
        <c:manualLayout>
          <c:xMode val="edge"/>
          <c:yMode val="edge"/>
          <c:x val="0.298119658119658"/>
          <c:y val="0.0264433671220802"/>
        </c:manualLayout>
      </c:layout>
    </c:title>
    <c:plotArea>
      <c:layout/>
      <c:barChart>
        <c:barDir val="col"/>
        <c:grouping val="clustered"/>
        <c:ser>
          <c:idx val="1"/>
          <c:order val="0"/>
          <c:tx>
            <c:v>Portion of Attrition Dataloss DB</c:v>
          </c:tx>
          <c:cat>
            <c:strRef>
              <c:f>'[dataloss-feb2008d.xlsx] throughDec 31, 07'!$A$1:$A$10</c:f>
              <c:strCache>
                <c:ptCount val="10"/>
                <c:pt idx="0">
                  <c:v>Stolen equipment</c:v>
                </c:pt>
                <c:pt idx="1">
                  <c:v>"Hack"</c:v>
                </c:pt>
                <c:pt idx="2">
                  <c:v>Accidental web</c:v>
                </c:pt>
                <c:pt idx="3">
                  <c:v>Lost equipment</c:v>
                </c:pt>
                <c:pt idx="4">
                  <c:v>Fraud</c:v>
                </c:pt>
                <c:pt idx="5">
                  <c:v>Disposal</c:v>
                </c:pt>
                <c:pt idx="6">
                  <c:v>Snail mail</c:v>
                </c:pt>
                <c:pt idx="7">
                  <c:v>Email</c:v>
                </c:pt>
                <c:pt idx="8">
                  <c:v>Virus</c:v>
                </c:pt>
                <c:pt idx="9">
                  <c:v>"Missing"</c:v>
                </c:pt>
              </c:strCache>
            </c:strRef>
          </c:cat>
          <c:val>
            <c:numRef>
              <c:f>'[dataloss-feb2008d.xlsx] throughDec 31, 07'!$C$1:$C$10</c:f>
              <c:numCache>
                <c:formatCode>General</c:formatCode>
                <c:ptCount val="10"/>
                <c:pt idx="0">
                  <c:v>38.65853658536585</c:v>
                </c:pt>
                <c:pt idx="1">
                  <c:v>21.34146341463414</c:v>
                </c:pt>
                <c:pt idx="2">
                  <c:v>16.09756097560976</c:v>
                </c:pt>
                <c:pt idx="3">
                  <c:v>10.2439024390244</c:v>
                </c:pt>
                <c:pt idx="4">
                  <c:v>6.70731707317073</c:v>
                </c:pt>
                <c:pt idx="5">
                  <c:v>5.24390243902439</c:v>
                </c:pt>
                <c:pt idx="6">
                  <c:v>0.0</c:v>
                </c:pt>
                <c:pt idx="7">
                  <c:v>1.463414634146342</c:v>
                </c:pt>
                <c:pt idx="8">
                  <c:v>0.24390243902439</c:v>
                </c:pt>
                <c:pt idx="9">
                  <c:v>0.0</c:v>
                </c:pt>
              </c:numCache>
            </c:numRef>
          </c:val>
        </c:ser>
        <c:axId val="644551192"/>
        <c:axId val="644555864"/>
      </c:barChart>
      <c:catAx>
        <c:axId val="644551192"/>
        <c:scaling>
          <c:orientation val="minMax"/>
        </c:scaling>
        <c:axPos val="b"/>
        <c:tickLblPos val="nextTo"/>
        <c:crossAx val="644555864"/>
        <c:crosses val="autoZero"/>
        <c:auto val="1"/>
        <c:lblAlgn val="ctr"/>
        <c:lblOffset val="100"/>
      </c:catAx>
      <c:valAx>
        <c:axId val="64455586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 </a:t>
                </a:r>
              </a:p>
            </c:rich>
          </c:tx>
        </c:title>
        <c:numFmt formatCode="General" sourceLinked="1"/>
        <c:tickLblPos val="nextTo"/>
        <c:crossAx val="64455119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D04F5-EE7A-D34B-B8D7-ED68B4EC9428}" type="datetimeFigureOut">
              <a:rPr lang="en-US" smtClean="0"/>
              <a:pPr/>
              <a:t>10/7/09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4B543-FC67-9F4E-9229-63B36CB78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3" Type="http://schemas.openxmlformats.org/officeDocument/2006/relationships/hyperlink" Target="http://en.wikipedia.org/wiki/Smallpox" TargetMode="Externa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3" Type="http://schemas.openxmlformats.org/officeDocument/2006/relationships/hyperlink" Target="http://en.wikipedia.org/wiki/Smallpox" TargetMode="Externa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1.01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I’m here to talk to you today about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crisis in information security, why it exists, and what we can do about it.  Before I get started, I’d like to be clear that when I say I, I mean I, and would like to be clear that (next slide)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 Neue"/>
                <a:cs typeface="Helvetica Neue"/>
              </a:rPr>
              <a:t>Ali </a:t>
            </a:r>
            <a:r>
              <a:rPr lang="en-US" dirty="0" err="1" smtClean="0">
                <a:latin typeface="Helvetica Neue"/>
                <a:cs typeface="Helvetica Neue"/>
              </a:rPr>
              <a:t>Maow</a:t>
            </a:r>
            <a:r>
              <a:rPr lang="en-US" dirty="0" smtClean="0">
                <a:latin typeface="Helvetica Neue"/>
                <a:cs typeface="Helvetica Neue"/>
              </a:rPr>
              <a:t> </a:t>
            </a:r>
            <a:r>
              <a:rPr lang="en-US" dirty="0" err="1" smtClean="0">
                <a:latin typeface="Helvetica Neue"/>
                <a:cs typeface="Helvetica Neue"/>
              </a:rPr>
              <a:t>Maalin</a:t>
            </a:r>
            <a:r>
              <a:rPr lang="en-US" dirty="0" smtClean="0">
                <a:latin typeface="Helvetica Neue"/>
                <a:cs typeface="Helvetica Neue"/>
              </a:rPr>
              <a:t>, 1977,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the last person in the world known to be infected with naturally occurring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smallpox</a:t>
            </a:r>
            <a:endParaRPr lang="en-US" dirty="0" smtClean="0">
              <a:latin typeface="Helvetica Neue"/>
              <a:cs typeface="Helvetica Neue"/>
            </a:endParaRPr>
          </a:p>
          <a:p>
            <a:endParaRPr lang="en-US" dirty="0" smtClean="0"/>
          </a:p>
          <a:p>
            <a:r>
              <a:rPr lang="en-US" dirty="0" smtClean="0"/>
              <a:t>I’d like to talk about how we solve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Eadweard</a:t>
            </a:r>
            <a:r>
              <a:rPr lang="en-US" dirty="0" smtClean="0"/>
              <a:t> J. Muybridge, collaborating</a:t>
            </a:r>
            <a:r>
              <a:rPr lang="en-US" baseline="0" dirty="0" smtClean="0"/>
              <a:t> with Leland Stanford (has a small school named after him), invented high speed photography.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Robert Millikan’s oil drop experiment, http://</a:t>
            </a:r>
            <a:r>
              <a:rPr lang="en-US" dirty="0" err="1" smtClean="0"/>
              <a:t>amorosochem.tripod.com/atomicstructure.htm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diagram doesn’t show the bright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Prove</a:t>
            </a:r>
            <a:r>
              <a:rPr lang="en-US" baseline="0" dirty="0" smtClean="0"/>
              <a:t> it wrong is important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Experimentation is great when you can do it.  Hard to experiment in astrophysics, medicine or health.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Interesting hypotheses:</a:t>
            </a:r>
            <a:r>
              <a:rPr lang="en-US" baseline="0" dirty="0" smtClean="0"/>
              <a:t>  </a:t>
            </a:r>
          </a:p>
          <a:p>
            <a:pPr>
              <a:buFontTx/>
              <a:buChar char="•"/>
            </a:pPr>
            <a:r>
              <a:rPr lang="en-US" baseline="0" dirty="0" smtClean="0"/>
              <a:t>“People who attend ISSA conferences experience 25% less spam”  </a:t>
            </a:r>
          </a:p>
          <a:p>
            <a:pPr>
              <a:buFontTx/>
              <a:buChar char="•"/>
            </a:pPr>
            <a:r>
              <a:rPr lang="en-US" baseline="0" dirty="0" smtClean="0"/>
              <a:t>“Companies which employ </a:t>
            </a:r>
            <a:r>
              <a:rPr lang="en-US" baseline="0" dirty="0" err="1" smtClean="0"/>
              <a:t>CISSPs</a:t>
            </a:r>
            <a:r>
              <a:rPr lang="en-US" baseline="0" dirty="0" smtClean="0"/>
              <a:t> are broken into 10% less frequently”</a:t>
            </a:r>
          </a:p>
          <a:p>
            <a:pPr>
              <a:buFontTx/>
              <a:buChar char="•"/>
            </a:pPr>
            <a:r>
              <a:rPr lang="en-US" baseline="0" dirty="0" smtClean="0"/>
              <a:t>Firewall brand X has a 30% lower TCO than brand Y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Securely </a:t>
            </a:r>
            <a:r>
              <a:rPr lang="en-US" dirty="0" err="1" smtClean="0"/>
              <a:t>vs</a:t>
            </a:r>
            <a:r>
              <a:rPr lang="en-US" dirty="0" smtClean="0"/>
              <a:t> secur</a:t>
            </a:r>
            <a:r>
              <a:rPr lang="en-US" i="1" u="none" dirty="0" smtClean="0"/>
              <a:t>ity</a:t>
            </a:r>
            <a:r>
              <a:rPr lang="en-US" i="0" u="none" baseline="0" dirty="0" smtClean="0"/>
              <a:t> is intentional: we want to deliver not security, but deliver something else with the “right” degree of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Snow wallowing</a:t>
            </a:r>
            <a:r>
              <a:rPr lang="en-US" baseline="0" dirty="0" smtClean="0"/>
              <a:t> in data, and risking his life to talk to people in the face of an unknown disease in 1854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Wallow in the data.  Get your hands dirty. And most importantly, what goes wrong.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data doesn’t tell us things.  But it lets us test hypothesis.</a:t>
            </a:r>
            <a:r>
              <a:rPr lang="en-US" baseline="0" dirty="0" smtClean="0"/>
              <a:t>  Better than Ponemon reports in that it lets you wallow in the data yourself.  Worse, because there’s fewer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We’ll</a:t>
            </a:r>
            <a:r>
              <a:rPr lang="en-US" baseline="0" dirty="0" smtClean="0"/>
              <a:t> come back to this.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http://blogs.guardian.co.uk/technology/2008/04/16/woman_4_times_more_likely_than_men_to_give_passwords_for_chocolate.html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 to talking to how</a:t>
            </a:r>
            <a:r>
              <a:rPr lang="en-US" baseline="0" dirty="0" smtClean="0"/>
              <a:t> we talk about 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people know security tech, so I’m going to talk less about security tech here,</a:t>
            </a:r>
            <a:r>
              <a:rPr lang="en-US" baseline="0" dirty="0" smtClean="0"/>
              <a:t> and even say that technology is needed to solve technology problems, but most of the problems which can be solved by technology have been solved by technology.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one particular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Crypto</a:t>
            </a:r>
            <a:r>
              <a:rPr lang="en-US" baseline="0" dirty="0" smtClean="0"/>
              <a:t> is a great building block.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need technology. But technology doesn’t solve all its own problems.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, but its not the be-all, end-all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Crisis of credibility.</a:t>
            </a:r>
            <a:r>
              <a:rPr lang="en-US" baseline="0" dirty="0" smtClean="0"/>
              <a:t>  Unlike NASA, no one believes us when we say to wrap the box in socks.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Management doesn’t believe us.  Our families don’t believe us.  We have a </a:t>
            </a:r>
            <a:r>
              <a:rPr lang="en-US" baseline="0" dirty="0" err="1" smtClean="0"/>
              <a:t>credibiltiy</a:t>
            </a:r>
            <a:r>
              <a:rPr lang="en-US" baseline="0" dirty="0" smtClean="0"/>
              <a:t> gap.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people don’t believe that, they say we’re making progress. Wave </a:t>
            </a:r>
            <a:r>
              <a:rPr lang="en-US" baseline="0" dirty="0" err="1" smtClean="0"/>
              <a:t>issa</a:t>
            </a:r>
            <a:r>
              <a:rPr lang="en-US" baseline="0" dirty="0" smtClean="0"/>
              <a:t> journal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http://history.nasa.gov/alsj/a13/ap13-S70-35013.jpg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Executives notice</a:t>
            </a:r>
            <a:r>
              <a:rPr lang="en-US" baseline="0" dirty="0" smtClean="0"/>
              <a:t> this stuff!  They talk about markets!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Patching, risk compensation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an aside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Diversity,</a:t>
            </a:r>
            <a:r>
              <a:rPr lang="en-US" baseline="0" dirty="0" smtClean="0"/>
              <a:t> identity, cell phones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are people, externalities don’t just go away,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hci</a:t>
            </a:r>
            <a:r>
              <a:rPr lang="en-US" baseline="0" dirty="0" smtClean="0"/>
              <a:t>,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Other</a:t>
            </a:r>
            <a:r>
              <a:rPr lang="en-US" baseline="0" smtClean="0"/>
              <a:t> than a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Tripling of incidents reported.  (Detected?) </a:t>
            </a:r>
          </a:p>
          <a:p>
            <a:endParaRPr lang="en-US" dirty="0" smtClean="0"/>
          </a:p>
          <a:p>
            <a:r>
              <a:rPr lang="en-US" dirty="0" smtClean="0"/>
              <a:t>  Some people say we’re measuring</a:t>
            </a:r>
            <a:r>
              <a:rPr lang="en-US" baseline="0" dirty="0" smtClean="0"/>
              <a:t> the wrong things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Feb 14 2008 </a:t>
            </a:r>
          </a:p>
          <a:p>
            <a:r>
              <a:rPr lang="en-US" dirty="0" smtClean="0"/>
              <a:t>http://www.gao.gov/new.items/d08496t.pdf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 name’s Adam, and I’m an information security professional. They say the first step is admitting you have a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it need to be this hard?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http://flickr.com/photos/signifying/2073074572/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Myth of Sisyphus (detail): Captain Sisyphus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Johannes </a:t>
            </a:r>
            <a:r>
              <a:rPr lang="en-US" dirty="0" err="1" smtClean="0"/>
              <a:t>Kepler</a:t>
            </a:r>
            <a:r>
              <a:rPr lang="en-US" dirty="0" smtClean="0"/>
              <a:t>,</a:t>
            </a:r>
            <a:r>
              <a:rPr lang="en-US" baseline="0" dirty="0" smtClean="0"/>
              <a:t> early 1600s.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not just technical &amp; physics problems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 Neue"/>
                <a:cs typeface="Helvetica Neue"/>
              </a:rPr>
              <a:t>Ali </a:t>
            </a:r>
            <a:r>
              <a:rPr lang="en-US" dirty="0" err="1" smtClean="0">
                <a:latin typeface="Helvetica Neue"/>
                <a:cs typeface="Helvetica Neue"/>
              </a:rPr>
              <a:t>Maow</a:t>
            </a:r>
            <a:r>
              <a:rPr lang="en-US" dirty="0" smtClean="0">
                <a:latin typeface="Helvetica Neue"/>
                <a:cs typeface="Helvetica Neue"/>
              </a:rPr>
              <a:t> </a:t>
            </a:r>
            <a:r>
              <a:rPr lang="en-US" dirty="0" err="1" smtClean="0">
                <a:latin typeface="Helvetica Neue"/>
                <a:cs typeface="Helvetica Neue"/>
              </a:rPr>
              <a:t>Maalin</a:t>
            </a:r>
            <a:r>
              <a:rPr lang="en-US" dirty="0" smtClean="0">
                <a:latin typeface="Helvetica Neue"/>
                <a:cs typeface="Helvetica Neue"/>
              </a:rPr>
              <a:t>, 1977,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the last person in the world known to be infected with naturally occurring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smallpox</a:t>
            </a:r>
            <a:endParaRPr lang="en-US" dirty="0" smtClean="0">
              <a:latin typeface="Helvetica Neue"/>
              <a:cs typeface="Helvetica Neu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B543-FC67-9F4E-9229-63B36CB78BD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Helvetica Neue"/>
                <a:cs typeface="Helvetica Neue"/>
              </a:defRPr>
            </a:lvl1pPr>
            <a:lvl2pPr>
              <a:defRPr>
                <a:latin typeface="Helvetica Neue"/>
                <a:cs typeface="Helvetica Neue"/>
              </a:defRPr>
            </a:lvl2pPr>
            <a:lvl3pPr>
              <a:defRPr>
                <a:latin typeface="Helvetica Neue"/>
                <a:cs typeface="Helvetica Neue"/>
              </a:defRPr>
            </a:lvl3pPr>
            <a:lvl4pPr>
              <a:defRPr>
                <a:latin typeface="Helvetica Neue"/>
                <a:cs typeface="Helvetica Neue"/>
              </a:defRPr>
            </a:lvl4pPr>
            <a:lvl5pPr>
              <a:defRPr>
                <a:latin typeface="Helvetica Neue"/>
                <a:cs typeface="Helvetica Neu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Helvetica Neue"/>
                <a:cs typeface="Helvetica Neue"/>
              </a:defRPr>
            </a:lvl1pPr>
            <a:lvl2pPr>
              <a:defRPr sz="2400">
                <a:latin typeface="Helvetica Neue"/>
                <a:cs typeface="Helvetica Neue"/>
              </a:defRPr>
            </a:lvl2pPr>
            <a:lvl3pPr>
              <a:defRPr sz="2000">
                <a:latin typeface="Helvetica Neue"/>
                <a:cs typeface="Helvetica Neue"/>
              </a:defRPr>
            </a:lvl3pPr>
            <a:lvl4pPr>
              <a:defRPr sz="1800">
                <a:latin typeface="Helvetica Neue"/>
                <a:cs typeface="Helvetica Neue"/>
              </a:defRPr>
            </a:lvl4pPr>
            <a:lvl5pPr>
              <a:defRPr sz="1800"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Helvetica Neue"/>
                <a:cs typeface="Helvetica Neue"/>
              </a:defRPr>
            </a:lvl1pPr>
            <a:lvl2pPr>
              <a:defRPr sz="2400">
                <a:latin typeface="Helvetica Neue"/>
                <a:cs typeface="Helvetica Neue"/>
              </a:defRPr>
            </a:lvl2pPr>
            <a:lvl3pPr>
              <a:defRPr sz="2000">
                <a:latin typeface="Helvetica Neue"/>
                <a:cs typeface="Helvetica Neue"/>
              </a:defRPr>
            </a:lvl3pPr>
            <a:lvl4pPr>
              <a:defRPr sz="1800">
                <a:latin typeface="Helvetica Neue"/>
                <a:cs typeface="Helvetica Neue"/>
              </a:defRPr>
            </a:lvl4pPr>
            <a:lvl5pPr>
              <a:defRPr sz="1800"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4" Type="http://schemas.openxmlformats.org/officeDocument/2006/relationships/image" Target="../media/image12.jpeg"/><Relationship Id="rId5" Type="http://schemas.openxmlformats.org/officeDocument/2006/relationships/image" Target="../media/image13.gif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Relationship Id="rId6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4" Type="http://schemas.openxmlformats.org/officeDocument/2006/relationships/image" Target="../media/image20.gif"/><Relationship Id="rId5" Type="http://schemas.openxmlformats.org/officeDocument/2006/relationships/image" Target="../media/image21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9" Type="http://schemas.openxmlformats.org/officeDocument/2006/relationships/image" Target="../media/image25.jpeg"/><Relationship Id="rId3" Type="http://schemas.openxmlformats.org/officeDocument/2006/relationships/image" Target="../media/image19.jpeg"/><Relationship Id="rId6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Relationship Id="rId5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648200"/>
            <a:ext cx="8763000" cy="762000"/>
          </a:xfrm>
        </p:spPr>
        <p:txBody>
          <a:bodyPr>
            <a:noAutofit/>
          </a:bodyPr>
          <a:lstStyle/>
          <a:p>
            <a:pPr algn="r"/>
            <a:r>
              <a:rPr lang="en-US" sz="4000" dirty="0" smtClean="0">
                <a:solidFill>
                  <a:srgbClr val="D24926"/>
                </a:solidFill>
                <a:latin typeface="Gill Sans"/>
                <a:cs typeface="Gill Sans"/>
              </a:rPr>
              <a:t>The Crisis In </a:t>
            </a:r>
            <a:br>
              <a:rPr lang="en-US" sz="4000" dirty="0" smtClean="0">
                <a:solidFill>
                  <a:srgbClr val="D24926"/>
                </a:solidFill>
                <a:latin typeface="Gill Sans"/>
                <a:cs typeface="Gill Sans"/>
              </a:rPr>
            </a:br>
            <a:r>
              <a:rPr lang="en-US" sz="4000" dirty="0" smtClean="0">
                <a:solidFill>
                  <a:srgbClr val="D24926"/>
                </a:solidFill>
                <a:latin typeface="Gill Sans"/>
                <a:cs typeface="Gill Sans"/>
              </a:rPr>
              <a:t>Information Security</a:t>
            </a:r>
            <a:endParaRPr lang="en-US" sz="4000" dirty="0">
              <a:solidFill>
                <a:srgbClr val="D24926"/>
              </a:solidFill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6248400"/>
            <a:ext cx="3200400" cy="609600"/>
          </a:xfrm>
        </p:spPr>
        <p:txBody>
          <a:bodyPr/>
          <a:lstStyle/>
          <a:p>
            <a:r>
              <a:rPr lang="en-US" sz="2400" spc="300" dirty="0" smtClean="0">
                <a:solidFill>
                  <a:srgbClr val="676C62"/>
                </a:solidFill>
                <a:latin typeface="Gill Sans"/>
                <a:cs typeface="Gill Sans"/>
              </a:rPr>
              <a:t>Adam Shostack</a:t>
            </a:r>
            <a:endParaRPr lang="en-US" sz="2400" spc="300" dirty="0">
              <a:solidFill>
                <a:srgbClr val="676C62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People solve complex problems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5" name="Content Placeholder 4" descr="smallpox-last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417638"/>
            <a:ext cx="3581400" cy="5044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/>
          <a:lstStyle/>
          <a:p>
            <a:r>
              <a:rPr lang="en-US" sz="2400" dirty="0" smtClean="0">
                <a:latin typeface="Helvetica Neue"/>
                <a:cs typeface="Helvetica Neue"/>
              </a:rPr>
              <a:t>Smallpox</a:t>
            </a:r>
          </a:p>
          <a:p>
            <a:r>
              <a:rPr lang="en-US" sz="2400" dirty="0" smtClean="0"/>
              <a:t>Deadliest disease in history</a:t>
            </a:r>
            <a:r>
              <a:rPr lang="en-US" sz="2400" dirty="0" smtClean="0">
                <a:latin typeface="Helvetica Neue"/>
                <a:cs typeface="Helvetica Neue"/>
              </a:rPr>
              <a:t> </a:t>
            </a:r>
          </a:p>
          <a:p>
            <a:r>
              <a:rPr lang="en-US" sz="2400" dirty="0" smtClean="0">
                <a:latin typeface="Helvetica Neue"/>
                <a:cs typeface="Helvetica Neue"/>
              </a:rPr>
              <a:t>1900-</a:t>
            </a:r>
            <a:r>
              <a:rPr lang="en-US" sz="2400" b="1" dirty="0" smtClean="0">
                <a:latin typeface="Helvetica Neue"/>
                <a:cs typeface="Helvetica Neue"/>
              </a:rPr>
              <a:t>2000</a:t>
            </a:r>
          </a:p>
          <a:p>
            <a:pPr lvl="1"/>
            <a:r>
              <a:rPr lang="en-US" sz="2000" dirty="0" smtClean="0"/>
              <a:t>500 million victims died</a:t>
            </a:r>
          </a:p>
          <a:p>
            <a:pPr lvl="1"/>
            <a:r>
              <a:rPr lang="en-US" sz="2000" dirty="0" smtClean="0">
                <a:latin typeface="Helvetica Neue"/>
                <a:cs typeface="Helvetica Neue"/>
              </a:rPr>
              <a:t>15 million per year in 60s</a:t>
            </a:r>
          </a:p>
          <a:p>
            <a:pPr lvl="1"/>
            <a:r>
              <a:rPr lang="en-US" sz="2000" dirty="0" smtClean="0"/>
              <a:t>½ of all blindness in Asia</a:t>
            </a:r>
          </a:p>
          <a:p>
            <a:r>
              <a:rPr lang="en-US" dirty="0" smtClean="0">
                <a:latin typeface="Helvetica Neue"/>
                <a:cs typeface="Helvetica Neue"/>
              </a:rPr>
              <a:t>WHO campaign </a:t>
            </a:r>
            <a:r>
              <a:rPr lang="en-US" dirty="0" smtClean="0"/>
              <a:t>to eradicate the disease</a:t>
            </a:r>
            <a:endParaRPr lang="en-US" dirty="0" smtClean="0"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627168"/>
            <a:ext cx="525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676C62"/>
                </a:solidFill>
                <a:latin typeface="Gill Sans"/>
                <a:cs typeface="Gill Sans"/>
              </a:rPr>
              <a:t>Photo: </a:t>
            </a:r>
            <a:r>
              <a:rPr lang="en-US" sz="900" dirty="0" err="1" smtClean="0">
                <a:solidFill>
                  <a:srgbClr val="676C62"/>
                </a:solidFill>
                <a:latin typeface="Gill Sans"/>
                <a:cs typeface="Gill Sans"/>
              </a:rPr>
              <a:t>Wikimedia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</a:t>
            </a:r>
            <a:endParaRPr lang="en-US" dirty="0"/>
          </a:p>
        </p:txBody>
      </p:sp>
      <p:pic>
        <p:nvPicPr>
          <p:cNvPr id="3" name="Picture 2" descr="newton.jpg"/>
          <p:cNvPicPr>
            <a:picLocks noChangeAspect="1"/>
          </p:cNvPicPr>
          <p:nvPr/>
        </p:nvPicPr>
        <p:blipFill>
          <a:blip r:embed="rId3"/>
          <a:srcRect b="15285"/>
          <a:stretch>
            <a:fillRect/>
          </a:stretch>
        </p:blipFill>
        <p:spPr>
          <a:xfrm>
            <a:off x="228600" y="1143000"/>
            <a:ext cx="8686800" cy="512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8600" y="6477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676C62"/>
                </a:solidFill>
                <a:latin typeface="Gill Sans"/>
                <a:cs typeface="Gill Sans"/>
              </a:rPr>
              <a:t>Photo: Smirnoff Green Apple Vodka ad (cropped) </a:t>
            </a:r>
            <a:r>
              <a:rPr lang="en-US" sz="900" dirty="0" err="1" smtClean="0">
                <a:solidFill>
                  <a:srgbClr val="676C62"/>
                </a:solidFill>
                <a:latin typeface="Gill Sans"/>
                <a:cs typeface="Gill Sans"/>
              </a:rPr>
              <a:t>http://adsoftheworld.com/media/print/smirnoff_green_apple_twist_newton</a:t>
            </a:r>
            <a:r>
              <a:rPr lang="en-US" dirty="0" smtClean="0"/>
              <a:t>	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03088_lab_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895600"/>
            <a:ext cx="2540000" cy="38100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9" name="Picture 8" descr="2276974760_15b2f9f60e.jpg"/>
          <p:cNvPicPr>
            <a:picLocks noChangeAspect="1"/>
          </p:cNvPicPr>
          <p:nvPr/>
        </p:nvPicPr>
        <p:blipFill>
          <a:blip r:embed="rId4"/>
          <a:srcRect r="25405" b="24324"/>
          <a:stretch>
            <a:fillRect/>
          </a:stretch>
        </p:blipFill>
        <p:spPr>
          <a:xfrm>
            <a:off x="2971800" y="1727200"/>
            <a:ext cx="3505200" cy="26670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525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676C62"/>
                </a:solidFill>
              </a:rPr>
              <a:t>(Sometimes, you need instruments)</a:t>
            </a:r>
            <a:endParaRPr lang="en-US" sz="4000" dirty="0">
              <a:solidFill>
                <a:srgbClr val="676C62"/>
              </a:solidFill>
            </a:endParaRPr>
          </a:p>
        </p:txBody>
      </p:sp>
      <p:pic>
        <p:nvPicPr>
          <p:cNvPr id="5" name="Picture 4" descr="image05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574800"/>
            <a:ext cx="2908300" cy="23114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3" name="Picture 2" descr="860975___lab__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048000"/>
            <a:ext cx="2540000" cy="38100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7" name="Picture 6" descr="506683_telescope.jpg"/>
          <p:cNvPicPr>
            <a:picLocks noChangeAspect="1"/>
          </p:cNvPicPr>
          <p:nvPr/>
        </p:nvPicPr>
        <p:blipFill>
          <a:blip r:embed="rId7">
            <a:alphaModFix amt="78000"/>
          </a:blip>
          <a:stretch>
            <a:fillRect/>
          </a:stretch>
        </p:blipFill>
        <p:spPr>
          <a:xfrm>
            <a:off x="5486400" y="3657600"/>
            <a:ext cx="3810000" cy="28575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8" name="Picture 7" descr="IM.1171_e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2133366"/>
            <a:ext cx="1638300" cy="1829267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76C62"/>
                </a:solidFill>
              </a:rPr>
              <a:t>(Arrange for observations)</a:t>
            </a:r>
            <a:br>
              <a:rPr lang="en-US" dirty="0" smtClean="0">
                <a:solidFill>
                  <a:srgbClr val="676C62"/>
                </a:solidFill>
              </a:rPr>
            </a:br>
            <a:endParaRPr lang="en-US" dirty="0"/>
          </a:p>
        </p:txBody>
      </p:sp>
      <p:pic>
        <p:nvPicPr>
          <p:cNvPr id="6" name="Picture 5" descr="millik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417638"/>
            <a:ext cx="4953000" cy="5013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 (in a nutshell)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Form an interesting hypothesis</a:t>
            </a:r>
          </a:p>
          <a:p>
            <a:pPr lvl="1"/>
            <a:r>
              <a:rPr lang="en-US" dirty="0" smtClean="0"/>
              <a:t>Surprising</a:t>
            </a:r>
          </a:p>
          <a:p>
            <a:pPr lvl="1"/>
            <a:r>
              <a:rPr lang="en-US" dirty="0" smtClean="0"/>
              <a:t>Broad</a:t>
            </a:r>
          </a:p>
          <a:p>
            <a:pPr lvl="1"/>
            <a:r>
              <a:rPr lang="en-US" dirty="0" smtClean="0"/>
              <a:t>Predictive</a:t>
            </a:r>
          </a:p>
          <a:p>
            <a:pPr lvl="1"/>
            <a:r>
              <a:rPr lang="en-US" dirty="0" smtClean="0"/>
              <a:t>Testable</a:t>
            </a:r>
          </a:p>
          <a:p>
            <a:r>
              <a:rPr lang="en-US" dirty="0" smtClean="0"/>
              <a:t>Find a method of testing it</a:t>
            </a:r>
          </a:p>
          <a:p>
            <a:pPr lvl="1"/>
            <a:r>
              <a:rPr lang="en-US" dirty="0" smtClean="0"/>
              <a:t>Try to prove it wrong</a:t>
            </a:r>
          </a:p>
          <a:p>
            <a:pPr lvl="1"/>
            <a:r>
              <a:rPr lang="en-US" dirty="0" smtClean="0"/>
              <a:t>Observation</a:t>
            </a:r>
          </a:p>
          <a:p>
            <a:pPr lvl="1"/>
            <a:r>
              <a:rPr lang="en-US" dirty="0" smtClean="0"/>
              <a:t>Experimentation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Scientific Method vs. Security Method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an interesting hypothesis</a:t>
            </a:r>
          </a:p>
          <a:p>
            <a:pPr lvl="1"/>
            <a:r>
              <a:rPr lang="en-US" dirty="0" smtClean="0"/>
              <a:t>Advocate for it really loudly</a:t>
            </a:r>
          </a:p>
          <a:p>
            <a:pPr lvl="1"/>
            <a:r>
              <a:rPr lang="en-US" dirty="0" smtClean="0"/>
              <a:t>Assert that it’s a really big problem</a:t>
            </a:r>
          </a:p>
          <a:p>
            <a:pPr lvl="1"/>
            <a:r>
              <a:rPr lang="en-US" dirty="0" smtClean="0"/>
              <a:t>Give it a cutesy name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do we get data to test hypotheses?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2487"/>
            <a:ext cx="8915400" cy="135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486400" y="5331768"/>
            <a:ext cx="3657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rgbClr val="7F7F7F"/>
                </a:solidFill>
                <a:latin typeface="Gill Sans"/>
                <a:cs typeface="Gill Sans"/>
              </a:rPr>
              <a:t>http://security4all.blogspot.com/2007/06/spear-phishing-and-whaling.html</a:t>
            </a:r>
            <a:endParaRPr lang="en-US" sz="900" dirty="0">
              <a:solidFill>
                <a:srgbClr val="7F7F7F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5105400"/>
          </a:xfrm>
        </p:spPr>
        <p:txBody>
          <a:bodyPr/>
          <a:lstStyle/>
          <a:p>
            <a:pPr lvl="1"/>
            <a:r>
              <a:rPr lang="en-US" dirty="0" smtClean="0"/>
              <a:t>Surveys</a:t>
            </a:r>
          </a:p>
          <a:p>
            <a:pPr lvl="1"/>
            <a:r>
              <a:rPr lang="en-US" dirty="0" smtClean="0"/>
              <a:t>The trade press</a:t>
            </a:r>
          </a:p>
          <a:p>
            <a:pPr lvl="1"/>
            <a:r>
              <a:rPr lang="en-US" dirty="0" smtClean="0"/>
              <a:t>Vulnerability data from </a:t>
            </a:r>
            <a:r>
              <a:rPr lang="en-US" dirty="0" err="1" smtClean="0"/>
              <a:t>bugtraq</a:t>
            </a:r>
            <a:r>
              <a:rPr lang="en-US" dirty="0" smtClean="0"/>
              <a:t> etc</a:t>
            </a:r>
          </a:p>
          <a:p>
            <a:pPr lvl="1"/>
            <a:r>
              <a:rPr lang="en-US" dirty="0" err="1" smtClean="0"/>
              <a:t>Honeynets</a:t>
            </a:r>
            <a:endParaRPr lang="en-US" dirty="0" smtClean="0"/>
          </a:p>
          <a:p>
            <a:pPr lvl="1"/>
            <a:r>
              <a:rPr lang="en-US" dirty="0" smtClean="0"/>
              <a:t>Experience: organizational or personal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good data?</a:t>
            </a:r>
          </a:p>
          <a:p>
            <a:r>
              <a:rPr lang="en-US" dirty="0" smtClean="0"/>
              <a:t>How good are these?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urv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127" y="1295400"/>
            <a:ext cx="1807743" cy="1215707"/>
          </a:xfrm>
          <a:prstGeom prst="rect">
            <a:avLst/>
          </a:prstGeom>
        </p:spPr>
      </p:pic>
      <p:pic>
        <p:nvPicPr>
          <p:cNvPr id="11" name="Picture 10" descr="SecurityfocusLogo_v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013" y="5049837"/>
            <a:ext cx="2082800" cy="482600"/>
          </a:xfrm>
          <a:prstGeom prst="rect">
            <a:avLst/>
          </a:prstGeom>
        </p:spPr>
      </p:pic>
      <p:pic>
        <p:nvPicPr>
          <p:cNvPr id="12" name="Picture 11" descr="honeyn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638" y="5532437"/>
            <a:ext cx="3062162" cy="124936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967813" y="2819400"/>
            <a:ext cx="3118960" cy="2101850"/>
            <a:chOff x="2362200" y="4024313"/>
            <a:chExt cx="3499960" cy="2376487"/>
          </a:xfrm>
        </p:grpSpPr>
        <p:pic>
          <p:nvPicPr>
            <p:cNvPr id="5" name="Picture 4" descr="infosecurity-mag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2200" y="4024313"/>
              <a:ext cx="2486595" cy="2101850"/>
            </a:xfrm>
            <a:prstGeom prst="rect">
              <a:avLst/>
            </a:prstGeom>
          </p:spPr>
        </p:pic>
        <p:pic>
          <p:nvPicPr>
            <p:cNvPr id="6" name="Picture 5" descr="SC-mag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61688" y="4024313"/>
              <a:ext cx="1354347" cy="1859596"/>
            </a:xfrm>
            <a:prstGeom prst="rect">
              <a:avLst/>
            </a:prstGeom>
          </p:spPr>
        </p:pic>
        <p:pic>
          <p:nvPicPr>
            <p:cNvPr id="7" name="Picture 6" descr="information-security-mag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19662" y="4742688"/>
              <a:ext cx="1219200" cy="1658112"/>
            </a:xfrm>
            <a:prstGeom prst="rect">
              <a:avLst/>
            </a:prstGeom>
          </p:spPr>
        </p:pic>
        <p:pic>
          <p:nvPicPr>
            <p:cNvPr id="8" name="Picture 7" descr="CSO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69910" y="4499293"/>
              <a:ext cx="1492250" cy="186531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Some possible data sources</a:t>
            </a:r>
            <a:endParaRPr lang="en-US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want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hypotheses and disprove them</a:t>
            </a:r>
          </a:p>
          <a:p>
            <a:r>
              <a:rPr lang="en-US" dirty="0" smtClean="0"/>
              <a:t>Help address key underlying questions</a:t>
            </a:r>
          </a:p>
          <a:p>
            <a:pPr lvl="1"/>
            <a:r>
              <a:rPr lang="en-US" dirty="0" smtClean="0"/>
              <a:t>What causes security pain?</a:t>
            </a:r>
          </a:p>
          <a:p>
            <a:pPr lvl="1"/>
            <a:r>
              <a:rPr lang="en-US" dirty="0" smtClean="0"/>
              <a:t>How can we reduce it?</a:t>
            </a:r>
          </a:p>
          <a:p>
            <a:pPr lvl="1"/>
            <a:r>
              <a:rPr lang="en-US" dirty="0" smtClean="0"/>
              <a:t>How effective is this spending versus alternatives (including insurance?)</a:t>
            </a:r>
          </a:p>
          <a:p>
            <a:r>
              <a:rPr lang="en-US" dirty="0" smtClean="0"/>
              <a:t>Get budget &amp; authority to deliver securely</a:t>
            </a:r>
          </a:p>
          <a:p>
            <a:pPr lvl="1"/>
            <a:r>
              <a:rPr lang="en-US" dirty="0" smtClean="0"/>
              <a:t>By making executives happy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455167" cy="6477000"/>
          </a:xfrm>
        </p:spPr>
        <p:txBody>
          <a:bodyPr vert="vert270"/>
          <a:lstStyle/>
          <a:p>
            <a:r>
              <a:rPr lang="en-US" dirty="0" smtClean="0"/>
              <a:t>John Snow and Cholera</a:t>
            </a:r>
            <a:endParaRPr lang="en-US" dirty="0"/>
          </a:p>
        </p:txBody>
      </p:sp>
      <p:pic>
        <p:nvPicPr>
          <p:cNvPr id="10" name="Content Placeholder 9" descr="snowmap_185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8967" y="0"/>
            <a:ext cx="72316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ghostmap.jpg"/>
          <p:cNvPicPr>
            <a:picLocks noChangeAspect="1"/>
          </p:cNvPicPr>
          <p:nvPr/>
        </p:nvPicPr>
        <p:blipFill>
          <a:blip r:embed="rId4"/>
          <a:srcRect l="15929" r="17699"/>
          <a:stretch>
            <a:fillRect/>
          </a:stretch>
        </p:blipFill>
        <p:spPr>
          <a:xfrm>
            <a:off x="7239000" y="3987800"/>
            <a:ext cx="1905000" cy="287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breach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California SB 1386 &amp; 41 other state laws</a:t>
            </a:r>
          </a:p>
          <a:p>
            <a:r>
              <a:rPr lang="en-US" dirty="0" smtClean="0"/>
              <a:t>Require notification to customers of certain breaches involving loss of control of personally identifiable information</a:t>
            </a:r>
          </a:p>
          <a:p>
            <a:r>
              <a:rPr lang="en-US" dirty="0" smtClean="0"/>
              <a:t>Goal was to reduce the impact of id theft/impersonation fraud</a:t>
            </a:r>
          </a:p>
          <a:p>
            <a:r>
              <a:rPr lang="en-US" dirty="0" smtClean="0"/>
              <a:t>Opportunity to study what goes wrong</a:t>
            </a:r>
          </a:p>
          <a:p>
            <a:r>
              <a:rPr lang="en-US" dirty="0" smtClean="0"/>
              <a:t>(Thanks, </a:t>
            </a:r>
            <a:r>
              <a:rPr lang="en-US" dirty="0" err="1" smtClean="0"/>
              <a:t>Choicepoint</a:t>
            </a:r>
            <a:r>
              <a:rPr lang="en-US" dirty="0" smtClean="0"/>
              <a:t>!)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school-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429000"/>
            <a:ext cx="3048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These opinions are mine, and don’t represent those of </a:t>
            </a:r>
          </a:p>
          <a:p>
            <a:r>
              <a:rPr lang="en-US" dirty="0" smtClean="0"/>
              <a:t>Microsoft</a:t>
            </a:r>
          </a:p>
          <a:p>
            <a:r>
              <a:rPr lang="en-US" dirty="0" smtClean="0"/>
              <a:t>any US-based investment bank</a:t>
            </a:r>
          </a:p>
          <a:p>
            <a:r>
              <a:rPr lang="en-US" dirty="0" smtClean="0"/>
              <a:t>the Tri-lateral Commission</a:t>
            </a:r>
          </a:p>
          <a:p>
            <a:r>
              <a:rPr lang="en-US" dirty="0" err="1" smtClean="0"/>
              <a:t>Wikipedia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But do represent Andrew Stewart &amp; myself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breach laws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95400"/>
            <a:ext cx="54864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4136" y="2438400"/>
            <a:ext cx="430887" cy="23083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err="1" smtClean="0">
                <a:latin typeface="Gill Sans"/>
                <a:cs typeface="Gill Sans"/>
              </a:rPr>
              <a:t>Choicepoint</a:t>
            </a:r>
            <a:endParaRPr lang="en-US" sz="1600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Breach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6019800"/>
            <a:ext cx="8229600" cy="1272381"/>
          </a:xfrm>
        </p:spPr>
        <p:txBody>
          <a:bodyPr/>
          <a:lstStyle/>
          <a:p>
            <a:r>
              <a:rPr lang="en-US" sz="1800" dirty="0" smtClean="0"/>
              <a:t>Data: National Council of State Legislatures, Perkins </a:t>
            </a:r>
            <a:r>
              <a:rPr lang="en-US" sz="1800" dirty="0" err="1" smtClean="0"/>
              <a:t>Coie</a:t>
            </a:r>
            <a:r>
              <a:rPr lang="en-US" sz="1800" dirty="0" smtClean="0"/>
              <a:t>, </a:t>
            </a:r>
            <a:r>
              <a:rPr lang="en-US" sz="1800" dirty="0" err="1" smtClean="0"/>
              <a:t>Proskauer</a:t>
            </a:r>
            <a:r>
              <a:rPr lang="en-US" sz="1800" dirty="0" smtClean="0"/>
              <a:t> Rose</a:t>
            </a:r>
          </a:p>
          <a:p>
            <a:r>
              <a:rPr lang="en-US" sz="1800" dirty="0" smtClean="0"/>
              <a:t>Graphic: IBM Many Eyes, Chris Walsh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28800"/>
            <a:ext cx="8775700" cy="4038957"/>
          </a:xfrm>
          <a:prstGeom prst="rect">
            <a:avLst/>
          </a:prstGeom>
        </p:spPr>
      </p:pic>
      <p:pic>
        <p:nvPicPr>
          <p:cNvPr id="6" name="Picture 5" descr="japan_m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7" y="2514600"/>
            <a:ext cx="859766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breaches can teach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US" dirty="0" smtClean="0"/>
              <a:t>The sky doesn’t fall</a:t>
            </a:r>
          </a:p>
          <a:p>
            <a:r>
              <a:rPr lang="en-US" dirty="0" smtClean="0"/>
              <a:t>Many concerns haven’t materialized</a:t>
            </a:r>
          </a:p>
          <a:p>
            <a:pPr lvl="1"/>
            <a:r>
              <a:rPr lang="en-US" dirty="0" smtClean="0"/>
              <a:t>Customers fleeing</a:t>
            </a:r>
          </a:p>
          <a:p>
            <a:pPr lvl="1"/>
            <a:r>
              <a:rPr lang="en-US" dirty="0" smtClean="0"/>
              <a:t>Companies going out of business</a:t>
            </a:r>
          </a:p>
          <a:p>
            <a:pPr lvl="1"/>
            <a:r>
              <a:rPr lang="en-US" dirty="0" smtClean="0"/>
              <a:t>Massive lawsuits</a:t>
            </a:r>
          </a:p>
          <a:p>
            <a:pPr lvl="1"/>
            <a:r>
              <a:rPr lang="en-US" dirty="0" smtClean="0"/>
              <a:t>(All your counterexamples are outliers) </a:t>
            </a:r>
          </a:p>
          <a:p>
            <a:pPr lvl="1"/>
            <a:r>
              <a:rPr lang="en-US" dirty="0" smtClean="0"/>
              <a:t>(TJX, CPS, </a:t>
            </a:r>
            <a:r>
              <a:rPr lang="en-US" dirty="0" err="1" smtClean="0"/>
              <a:t>CardSystems</a:t>
            </a:r>
            <a:r>
              <a:rPr lang="en-US" dirty="0" smtClean="0"/>
              <a:t> are a very few out of 950 incidents tracked at </a:t>
            </a:r>
            <a:r>
              <a:rPr lang="en-US" dirty="0" err="1" smtClean="0"/>
              <a:t>attrition.org/dataloss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It’s better to talk abut problems</a:t>
            </a:r>
          </a:p>
          <a:p>
            <a:r>
              <a:rPr lang="en-US" dirty="0" smtClean="0"/>
              <a:t>Real world examples deliver credibility </a:t>
            </a:r>
            <a:endParaRPr lang="en-US" dirty="0"/>
          </a:p>
        </p:txBody>
      </p:sp>
      <p:pic>
        <p:nvPicPr>
          <p:cNvPr id="4" name="Picture 3" descr="180px-Tylenol_Extra_Strength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33" r="10000"/>
          <a:stretch>
            <a:fillRect/>
          </a:stretch>
        </p:blipFill>
        <p:spPr>
          <a:xfrm>
            <a:off x="7620000" y="2133600"/>
            <a:ext cx="1524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455167" cy="6477000"/>
          </a:xfrm>
        </p:spPr>
        <p:txBody>
          <a:bodyPr vert="vert270"/>
          <a:lstStyle/>
          <a:p>
            <a:r>
              <a:rPr lang="en-US" dirty="0" smtClean="0"/>
              <a:t>What we can learn from data</a:t>
            </a:r>
            <a:endParaRPr lang="en-US" dirty="0"/>
          </a:p>
        </p:txBody>
      </p:sp>
      <p:pic>
        <p:nvPicPr>
          <p:cNvPr id="10" name="Content Placeholder 9" descr="snowmap_185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2367" y="0"/>
            <a:ext cx="723163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attrition.org/dataloss/dataloss.csv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11303000" cy="5572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(PII) breaches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417638"/>
          <a:ext cx="8229600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Causes of breaches (2)</a:t>
            </a:r>
            <a:endParaRPr lang="en-US" dirty="0"/>
          </a:p>
        </p:txBody>
      </p:sp>
      <p:pic>
        <p:nvPicPr>
          <p:cNvPr id="4" name="Content Placeholder 3" descr="passwords-for-chocolat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990600"/>
            <a:ext cx="5161373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7391400" y="1417638"/>
            <a:ext cx="152400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…with 45% of women versus 10% of men prepared to give away their password, to strangers masquerading as market researches with the lure of a chocolate bar as an incentive for filling in the survey…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6629400"/>
            <a:ext cx="6705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/>
                <a:cs typeface="Gill Sans"/>
              </a:rPr>
              <a:t>Photo: http://blogs.guardian.co.uk/technology/2008/04/16/woman_4_times_more_likely_than_men_to_give_passwords_for_chocolate.html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Breach Data is a step forward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Gives us something like random sampling</a:t>
            </a:r>
          </a:p>
          <a:p>
            <a:r>
              <a:rPr lang="en-US" dirty="0" smtClean="0"/>
              <a:t>What problems can we apply it to?</a:t>
            </a:r>
          </a:p>
          <a:p>
            <a:r>
              <a:rPr lang="en-US" dirty="0" smtClean="0"/>
              <a:t>How do we analyze the data?</a:t>
            </a:r>
          </a:p>
          <a:p>
            <a:endParaRPr lang="en-US" dirty="0" smtClean="0"/>
          </a:p>
          <a:p>
            <a:r>
              <a:rPr lang="en-US" dirty="0" smtClean="0"/>
              <a:t>The sky hasn’t fallen</a:t>
            </a:r>
          </a:p>
          <a:p>
            <a:r>
              <a:rPr lang="en-US" dirty="0" smtClean="0"/>
              <a:t>We gain credibility by talking about the problems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Intros to information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many forms:</a:t>
            </a:r>
          </a:p>
          <a:p>
            <a:pPr lvl="1"/>
            <a:r>
              <a:rPr lang="en-US" dirty="0" smtClean="0"/>
              <a:t>Operating systems, apps, networks</a:t>
            </a:r>
          </a:p>
          <a:p>
            <a:pPr lvl="1"/>
            <a:r>
              <a:rPr lang="en-US" dirty="0" smtClean="0"/>
              <a:t>Development, deployment and operations</a:t>
            </a:r>
          </a:p>
          <a:p>
            <a:pPr lvl="1"/>
            <a:r>
              <a:rPr lang="en-US" dirty="0" err="1" smtClean="0"/>
              <a:t>Saltzer</a:t>
            </a:r>
            <a:r>
              <a:rPr lang="en-US" dirty="0" smtClean="0"/>
              <a:t> &amp; Schroeder, Bell-</a:t>
            </a:r>
            <a:r>
              <a:rPr lang="en-US" dirty="0" err="1" smtClean="0"/>
              <a:t>LaPadula</a:t>
            </a:r>
            <a:r>
              <a:rPr lang="en-US" dirty="0" smtClean="0"/>
              <a:t>, </a:t>
            </a:r>
            <a:r>
              <a:rPr lang="en-US" dirty="0" err="1" smtClean="0"/>
              <a:t>Biba</a:t>
            </a:r>
            <a:endParaRPr lang="en-US" dirty="0" smtClean="0"/>
          </a:p>
          <a:p>
            <a:pPr lvl="1"/>
            <a:r>
              <a:rPr lang="en-US" dirty="0" smtClean="0"/>
              <a:t>People, process, technology</a:t>
            </a:r>
          </a:p>
          <a:p>
            <a:pPr lvl="1"/>
            <a:r>
              <a:rPr lang="en-US" dirty="0" smtClean="0"/>
              <a:t>RSA, AES, HMAC, SHA-2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Introduction to Network Security?</a:t>
            </a:r>
            <a:endParaRPr lang="en-US" sz="4200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6400800"/>
            <a:ext cx="525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676C62"/>
                </a:solidFill>
                <a:latin typeface="Gill Sans"/>
                <a:cs typeface="Gill Sans"/>
              </a:rPr>
              <a:t>(Stephan Brands, </a:t>
            </a:r>
            <a:r>
              <a:rPr lang="en-US" sz="900" i="1" dirty="0" smtClean="0">
                <a:solidFill>
                  <a:srgbClr val="676C62"/>
                </a:solidFill>
                <a:latin typeface="Gill Sans"/>
                <a:cs typeface="Gill Sans"/>
              </a:rPr>
              <a:t>Rethinking Public Key Infrastructures and Digital Certificates; Building in Privacy</a:t>
            </a:r>
            <a:r>
              <a:rPr lang="en-US" sz="900" dirty="0" smtClean="0">
                <a:solidFill>
                  <a:srgbClr val="676C62"/>
                </a:solidFill>
                <a:latin typeface="Gill Sans"/>
                <a:cs typeface="Gill Sans"/>
              </a:rPr>
              <a:t>)</a:t>
            </a:r>
            <a:endParaRPr lang="en-US" sz="900" i="1" dirty="0">
              <a:solidFill>
                <a:srgbClr val="676C62"/>
              </a:solidFill>
              <a:latin typeface="Gill Sans"/>
              <a:cs typeface="Gill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5050259" cy="3763962"/>
          </a:xfrm>
          <a:prstGeom prst="rect">
            <a:avLst/>
          </a:prstGeom>
        </p:spPr>
      </p:pic>
      <p:pic>
        <p:nvPicPr>
          <p:cNvPr id="5" name="Picture 4" descr="brands-math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962400" y="2286000"/>
            <a:ext cx="5029200" cy="3814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13-S70-35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"/>
            <a:ext cx="8305800" cy="6663097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953000" cy="990600"/>
          </a:xfrm>
          <a:solidFill>
            <a:schemeClr val="bg1">
              <a:lumMod val="85000"/>
              <a:alpha val="35000"/>
            </a:schemeClr>
          </a:solidFill>
          <a:effectLst>
            <a:softEdge rad="50800"/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We have a problem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3836" y="3429000"/>
            <a:ext cx="600164" cy="352499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lvl="0"/>
            <a:r>
              <a:rPr lang="en-US" sz="900" dirty="0" smtClean="0">
                <a:solidFill>
                  <a:srgbClr val="676C62"/>
                </a:solidFill>
                <a:latin typeface="Gill Sans"/>
                <a:cs typeface="Gill Sans"/>
              </a:rPr>
              <a:t>Photo: NASA </a:t>
            </a:r>
            <a:r>
              <a:rPr lang="en-US" sz="900" dirty="0">
                <a:solidFill>
                  <a:srgbClr val="676C62"/>
                </a:solidFill>
                <a:latin typeface="Gill Sans"/>
                <a:cs typeface="Gill Sans"/>
              </a:rPr>
              <a:t>http://history.nasa.gov/alsj/a13/ap13-S70-35013.jpg</a:t>
            </a:r>
          </a:p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rmers marke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-1"/>
            <a:ext cx="8839200" cy="6871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Markets that work</a:t>
            </a:r>
            <a:endParaRPr lang="en-US" dirty="0">
              <a:solidFill>
                <a:schemeClr val="bg1">
                  <a:lumMod val="8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6627168"/>
            <a:ext cx="2514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http://flickr.com/photos/stepcasssri/2418076055/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oviet-milk-line.t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74638"/>
            <a:ext cx="8305800" cy="6472684"/>
          </a:xfrm>
        </p:spPr>
      </p:pic>
      <p:sp>
        <p:nvSpPr>
          <p:cNvPr id="6" name="Rectangle 5"/>
          <p:cNvSpPr/>
          <p:nvPr/>
        </p:nvSpPr>
        <p:spPr>
          <a:xfrm>
            <a:off x="0" y="6631906"/>
            <a:ext cx="7543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Photo: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 Milk line in Russian city; women and children in long line waiting to buy milk; girl selling apples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Gill Sans"/>
                <a:cs typeface="Gill Sans"/>
              </a:rPr>
              <a:t>, Library of Congress, http://hdl.loc.gov/loc.pnp/cph.3b07132 </a:t>
            </a:r>
            <a:endParaRPr lang="en-US" sz="900" i="1" dirty="0">
              <a:solidFill>
                <a:schemeClr val="bg1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Helvetica Neue"/>
                <a:ea typeface="+mj-ea"/>
                <a:cs typeface="Helvetica Neue"/>
              </a:rPr>
              <a:t>Markets that don’t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uLnTx/>
              <a:uFillTx/>
              <a:latin typeface="Helvetica Neue"/>
              <a:ea typeface="+mj-ea"/>
              <a:cs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Economics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behavior: passwords</a:t>
            </a:r>
          </a:p>
          <a:p>
            <a:pPr lvl="1"/>
            <a:r>
              <a:rPr lang="en-US" dirty="0" smtClean="0"/>
              <a:t>Incentive alignment</a:t>
            </a:r>
          </a:p>
          <a:p>
            <a:pPr lvl="1"/>
            <a:r>
              <a:rPr lang="en-US" dirty="0" smtClean="0"/>
              <a:t>Aggregate costs</a:t>
            </a:r>
          </a:p>
          <a:p>
            <a:r>
              <a:rPr lang="en-US" dirty="0" smtClean="0"/>
              <a:t>Nash equilibriums &amp; tech adoption</a:t>
            </a:r>
          </a:p>
          <a:p>
            <a:r>
              <a:rPr lang="en-US" dirty="0" smtClean="0"/>
              <a:t>Chasm crossing</a:t>
            </a:r>
          </a:p>
          <a:p>
            <a:r>
              <a:rPr lang="en-US" dirty="0" smtClean="0"/>
              <a:t>Insecure software</a:t>
            </a:r>
          </a:p>
          <a:p>
            <a:pPr lvl="1"/>
            <a:r>
              <a:rPr lang="en-US" dirty="0" smtClean="0"/>
              <a:t>Transaction costs of evaluation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</a:t>
            </a:r>
            <a:endParaRPr lang="en-US" dirty="0"/>
          </a:p>
        </p:txBody>
      </p:sp>
      <p:pic>
        <p:nvPicPr>
          <p:cNvPr id="4" name="Content Placeholder 3" descr="frued-couch-library-of-congres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417638"/>
            <a:ext cx="7772400" cy="51613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276600" y="6627168"/>
            <a:ext cx="2590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rgbClr val="7F7F7F"/>
                </a:solidFill>
                <a:latin typeface="Gill Sans"/>
                <a:cs typeface="Gill Sans"/>
              </a:rPr>
              <a:t>http://www.loc.gov/exhibits/freud/images/95etcs.jpg</a:t>
            </a:r>
            <a:endParaRPr lang="en-US" sz="900" dirty="0">
              <a:solidFill>
                <a:srgbClr val="7F7F7F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Sociology</a:t>
            </a:r>
            <a:endParaRPr lang="en-US" dirty="0"/>
          </a:p>
        </p:txBody>
      </p:sp>
      <p:pic>
        <p:nvPicPr>
          <p:cNvPr id="6" name="Content Placeholder 5" descr="freud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4705" y="1219200"/>
            <a:ext cx="7952095" cy="5257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657123" y="6474768"/>
            <a:ext cx="18736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7F7F7F"/>
                </a:solidFill>
                <a:latin typeface="Gill Sans"/>
                <a:cs typeface="Gill Sans"/>
              </a:rPr>
              <a:t>http://</a:t>
            </a:r>
            <a:r>
              <a:rPr lang="en-US" sz="900" dirty="0" err="1" smtClean="0">
                <a:solidFill>
                  <a:srgbClr val="7F7F7F"/>
                </a:solidFill>
                <a:latin typeface="Gill Sans"/>
                <a:cs typeface="Gill Sans"/>
              </a:rPr>
              <a:t>www.freud.org.uk/ground.htm</a:t>
            </a:r>
            <a:endParaRPr lang="en-US" sz="900" dirty="0">
              <a:solidFill>
                <a:srgbClr val="7F7F7F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(above Freud’s couch)</a:t>
            </a:r>
            <a:endParaRPr lang="en-US" dirty="0"/>
          </a:p>
        </p:txBody>
      </p:sp>
      <p:pic>
        <p:nvPicPr>
          <p:cNvPr id="4" name="Content Placeholder 3" descr="charcot_blanch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689826"/>
            <a:ext cx="7100638" cy="49395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124200" y="6629399"/>
            <a:ext cx="2971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rgbClr val="7F7F7F"/>
                </a:solidFill>
                <a:latin typeface="Gill Sans"/>
                <a:cs typeface="Gill Sans"/>
              </a:rPr>
              <a:t>http://</a:t>
            </a:r>
            <a:r>
              <a:rPr lang="en-US" sz="900" dirty="0" err="1" smtClean="0">
                <a:solidFill>
                  <a:srgbClr val="7F7F7F"/>
                </a:solidFill>
                <a:latin typeface="Gill Sans"/>
                <a:cs typeface="Gill Sans"/>
              </a:rPr>
              <a:t>www.reduplikation.net/IMG/jpg/charcot_blanche.jpg</a:t>
            </a:r>
            <a:endParaRPr lang="en-US" sz="900" dirty="0">
              <a:solidFill>
                <a:srgbClr val="7F7F7F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people put their scarce resources tells you what they really care about</a:t>
            </a:r>
          </a:p>
          <a:p>
            <a:r>
              <a:rPr lang="en-US" dirty="0" smtClean="0"/>
              <a:t>The coffee complaint</a:t>
            </a:r>
          </a:p>
          <a:p>
            <a:r>
              <a:rPr lang="en-US" dirty="0" smtClean="0"/>
              <a:t>Gordon &amp; Loeb’s 37%</a:t>
            </a:r>
          </a:p>
          <a:p>
            <a:pPr lvl="2"/>
            <a:r>
              <a:rPr lang="en-US" i="1" dirty="0" smtClean="0"/>
              <a:t>The Economics of Information Security Investment, </a:t>
            </a:r>
            <a:r>
              <a:rPr lang="en-US" sz="1800" dirty="0" smtClean="0"/>
              <a:t>ACM Transactions on Information and System Security (TISSEC) V5,  #4  (November 2002)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The road to Utopia</a:t>
            </a:r>
            <a:endParaRPr lang="en-US" sz="3200" dirty="0"/>
          </a:p>
        </p:txBody>
      </p:sp>
      <p:pic>
        <p:nvPicPr>
          <p:cNvPr id="6" name="Content Placeholder 5" descr="long-roa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574" y="762000"/>
            <a:ext cx="9148574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6477000"/>
            <a:ext cx="525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Gill Sans"/>
                <a:cs typeface="Gill Sans"/>
              </a:rPr>
              <a:t>Photo: “Long road marked Start” by </a:t>
            </a:r>
            <a:r>
              <a:rPr lang="en-US" sz="900" dirty="0" err="1" smtClean="0">
                <a:solidFill>
                  <a:schemeClr val="bg1">
                    <a:lumMod val="85000"/>
                  </a:schemeClr>
                </a:solidFill>
                <a:latin typeface="Gill Sans"/>
                <a:cs typeface="Gill Sans"/>
              </a:rPr>
              <a:t>Caffe</a:t>
            </a:r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Gill Sans"/>
                <a:cs typeface="Gill Sans"/>
              </a:rPr>
              <a:t> http://www.sxc.hu/photo/937726</a:t>
            </a:r>
            <a:endParaRPr lang="en-US" sz="900" i="1" dirty="0">
              <a:solidFill>
                <a:schemeClr val="bg1">
                  <a:lumMod val="85000"/>
                </a:schemeClr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dirty="0" smtClean="0"/>
              <a:t>What is the New School?</a:t>
            </a:r>
            <a:br>
              <a:rPr lang="en-US" dirty="0" smtClean="0"/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Learning from other professions, such as economics and psychology, to unlock the problems that stymie the security field.  The way forward cannot be found solely in mathematics or technology</a:t>
            </a:r>
          </a:p>
          <a:p>
            <a:r>
              <a:rPr lang="en-US" sz="2400" dirty="0" smtClean="0"/>
              <a:t>Sharing objective data and analysis widely.  A fetish for secrecy has held us back.</a:t>
            </a:r>
          </a:p>
          <a:p>
            <a:r>
              <a:rPr lang="en-US" sz="2400" dirty="0" smtClean="0"/>
              <a:t>The embrace of the scientific method for solving important security problems.  Analyzing real world outcomes is the best way for information security to become a mature discipline.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943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…and a book which lays out these ideas in more detail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 the New School</a:t>
            </a:r>
          </a:p>
          <a:p>
            <a:pPr lvl="1"/>
            <a:r>
              <a:rPr lang="en-US" dirty="0" smtClean="0"/>
              <a:t>Gather good data</a:t>
            </a:r>
          </a:p>
          <a:p>
            <a:pPr lvl="1"/>
            <a:r>
              <a:rPr lang="en-US" dirty="0" smtClean="0"/>
              <a:t>Analyze good data</a:t>
            </a:r>
          </a:p>
          <a:p>
            <a:pPr lvl="1"/>
            <a:r>
              <a:rPr lang="en-US" dirty="0" smtClean="0"/>
              <a:t>Seek new perspectives</a:t>
            </a:r>
          </a:p>
          <a:p>
            <a:r>
              <a:rPr lang="en-US" dirty="0" smtClean="0"/>
              <a:t>Change how you teach and learn</a:t>
            </a:r>
          </a:p>
          <a:p>
            <a:r>
              <a:rPr lang="en-US" dirty="0" smtClean="0"/>
              <a:t>Make money from the New School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latin typeface="Helvetica Neue"/>
                <a:cs typeface="Helvetica Neue"/>
              </a:rPr>
              <a:t>How much progress can we take?</a:t>
            </a:r>
            <a:endParaRPr lang="en-US" sz="3800" dirty="0">
              <a:latin typeface="Helvetica Neue"/>
              <a:cs typeface="Helvetica Neue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417638"/>
            <a:ext cx="6093796" cy="4495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alphaModFix amt="86000"/>
            <a:lum contrast="13000"/>
          </a:blip>
          <a:stretch>
            <a:fillRect/>
          </a:stretch>
        </p:blipFill>
        <p:spPr>
          <a:xfrm>
            <a:off x="152400" y="1981200"/>
            <a:ext cx="3499437" cy="4551021"/>
          </a:xfrm>
          <a:prstGeom prst="rect">
            <a:avLst/>
          </a:prstGeom>
          <a:solidFill>
            <a:srgbClr val="FFFFFF">
              <a:shade val="85000"/>
              <a:alpha val="23000"/>
            </a:srgbClr>
          </a:solidFill>
          <a:ln w="190500" cap="sq">
            <a:solidFill>
              <a:srgbClr val="FFFFFF">
                <a:alpha val="26000"/>
              </a:srgbClr>
            </a:solidFill>
            <a:miter lim="800000"/>
          </a:ln>
          <a:effectLst>
            <a:outerShdw blurRad="76200" dir="18900000" sy="23000" kx="-1200000" algn="bl" rotWithShape="0">
              <a:srgbClr val="000000">
                <a:alpha val="1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3276600"/>
            <a:ext cx="2590800" cy="2971800"/>
          </a:xfrm>
        </p:spPr>
        <p:txBody>
          <a:bodyPr>
            <a:noAutofit/>
          </a:bodyPr>
          <a:lstStyle/>
          <a:p>
            <a:pPr algn="r"/>
            <a:r>
              <a:rPr lang="en-US" sz="4000" dirty="0" smtClean="0">
                <a:solidFill>
                  <a:srgbClr val="D24926"/>
                </a:solidFill>
                <a:latin typeface="Gill Sans"/>
                <a:cs typeface="Gill Sans"/>
              </a:rPr>
              <a:t>Thank you!</a:t>
            </a:r>
            <a:br>
              <a:rPr lang="en-US" sz="4000" dirty="0" smtClean="0">
                <a:solidFill>
                  <a:srgbClr val="D24926"/>
                </a:solidFill>
                <a:latin typeface="Gill Sans"/>
                <a:cs typeface="Gill Sans"/>
              </a:rPr>
            </a:br>
            <a:r>
              <a:rPr lang="en-US" sz="4000" dirty="0" smtClean="0">
                <a:solidFill>
                  <a:srgbClr val="D24926"/>
                </a:solidFill>
                <a:latin typeface="Gill Sans"/>
                <a:cs typeface="Gill Sans"/>
              </a:rPr>
              <a:t>Questions?</a:t>
            </a:r>
            <a:br>
              <a:rPr lang="en-US" sz="4000" dirty="0" smtClean="0">
                <a:solidFill>
                  <a:srgbClr val="D24926"/>
                </a:solidFill>
                <a:latin typeface="Gill Sans"/>
                <a:cs typeface="Gill Sans"/>
              </a:rPr>
            </a:br>
            <a:endParaRPr lang="en-US" sz="4000" dirty="0">
              <a:solidFill>
                <a:srgbClr val="D24926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Are we measuring the right things?</a:t>
            </a:r>
            <a:endParaRPr lang="en-US" sz="3600" dirty="0"/>
          </a:p>
        </p:txBody>
      </p:sp>
      <p:pic>
        <p:nvPicPr>
          <p:cNvPr id="4" name="Picture 3" descr="book-Moneyb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066800"/>
            <a:ext cx="3695740" cy="548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doesn’t have to be this hard</a:t>
            </a:r>
            <a:endParaRPr lang="en-US" dirty="0"/>
          </a:p>
        </p:txBody>
      </p:sp>
      <p:pic>
        <p:nvPicPr>
          <p:cNvPr id="3" name="Picture 2" descr="2073074572_8efda568a6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95400"/>
            <a:ext cx="8991600" cy="5057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6200" y="6400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676C62"/>
                </a:solidFill>
                <a:latin typeface="Gill Sans"/>
                <a:cs typeface="Gill Sans"/>
              </a:rPr>
              <a:t>Photo: </a:t>
            </a:r>
            <a:r>
              <a:rPr lang="en-US" sz="900" dirty="0" err="1" smtClean="0">
                <a:solidFill>
                  <a:srgbClr val="676C62"/>
                </a:solidFill>
                <a:latin typeface="Gill Sans"/>
                <a:cs typeface="Gill Sans"/>
              </a:rPr>
              <a:t>Theorris</a:t>
            </a:r>
            <a:r>
              <a:rPr lang="en-US" sz="900" dirty="0" smtClean="0">
                <a:solidFill>
                  <a:srgbClr val="676C62"/>
                </a:solidFill>
                <a:latin typeface="Gill Sans"/>
                <a:cs typeface="Gill Sans"/>
              </a:rPr>
              <a:t>, Myth of Sisyphus (detail): Captain Sisyphus http://flickr.com/photos/signifying/2073074572/ </a:t>
            </a:r>
            <a:r>
              <a:rPr lang="en-US" dirty="0" smtClean="0"/>
              <a:t>	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solve complex problems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400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676C62"/>
                </a:solidFill>
                <a:latin typeface="Gill Sans"/>
                <a:cs typeface="Gill Sans"/>
              </a:rPr>
              <a:t>Photo: </a:t>
            </a:r>
            <a:r>
              <a:rPr lang="en-US" sz="900" dirty="0" err="1" smtClean="0">
                <a:solidFill>
                  <a:srgbClr val="676C62"/>
                </a:solidFill>
                <a:latin typeface="Gill Sans"/>
                <a:cs typeface="Gill Sans"/>
              </a:rPr>
              <a:t>ElDave</a:t>
            </a:r>
            <a:r>
              <a:rPr lang="en-US" sz="900" dirty="0" smtClean="0">
                <a:solidFill>
                  <a:srgbClr val="676C62"/>
                </a:solidFill>
                <a:latin typeface="Gill Sans"/>
                <a:cs typeface="Gill Sans"/>
              </a:rPr>
              <a:t>, Astrolabe, http://flickr.com/photos/eldave/40717897/ </a:t>
            </a:r>
            <a:r>
              <a:rPr lang="en-US" dirty="0" smtClean="0"/>
              <a:t>	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40717898_4e659e390f_o.jpg"/>
          <p:cNvPicPr>
            <a:picLocks noChangeAspect="1"/>
          </p:cNvPicPr>
          <p:nvPr/>
        </p:nvPicPr>
        <p:blipFill>
          <a:blip r:embed="rId3"/>
          <a:srcRect t="21951"/>
          <a:stretch>
            <a:fillRect/>
          </a:stretch>
        </p:blipFill>
        <p:spPr>
          <a:xfrm>
            <a:off x="457200" y="1371600"/>
            <a:ext cx="8229600" cy="4817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without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orbit of every planet is an ellipse with the sun at one of the foci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 line joining a planet and the sun sweeps out equal areas during equal intervals of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squares of the orbital periods of planets are directly proportional to the cubes of the semi-major axis of the orbits</a:t>
            </a:r>
          </a:p>
          <a:p>
            <a:pPr marL="971550" lvl="1" indent="-514350">
              <a:buNone/>
            </a:pPr>
            <a:r>
              <a:rPr lang="en-US" dirty="0" smtClean="0"/>
              <a:t>	(</a:t>
            </a:r>
            <a:r>
              <a:rPr lang="en-US" dirty="0" err="1" smtClean="0"/>
              <a:t>Kepler</a:t>
            </a:r>
            <a:r>
              <a:rPr lang="en-US" dirty="0" smtClean="0"/>
              <a:t>, by observation)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People solve complex problems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5" name="Content Placeholder 4" descr="smallpox-last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417638"/>
            <a:ext cx="3581400" cy="5044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/>
          <a:lstStyle/>
          <a:p>
            <a:r>
              <a:rPr lang="en-US" sz="2400" dirty="0" smtClean="0">
                <a:latin typeface="Helvetica Neue"/>
                <a:cs typeface="Helvetica Neue"/>
              </a:rPr>
              <a:t>Smallpox</a:t>
            </a:r>
          </a:p>
          <a:p>
            <a:r>
              <a:rPr lang="en-US" sz="2400" dirty="0" smtClean="0"/>
              <a:t>Deadliest disease in history</a:t>
            </a:r>
            <a:r>
              <a:rPr lang="en-US" sz="2400" dirty="0" smtClean="0">
                <a:latin typeface="Helvetica Neue"/>
                <a:cs typeface="Helvetica Neue"/>
              </a:rPr>
              <a:t> </a:t>
            </a:r>
          </a:p>
          <a:p>
            <a:r>
              <a:rPr lang="en-US" sz="2400" dirty="0" smtClean="0">
                <a:latin typeface="Helvetica Neue"/>
                <a:cs typeface="Helvetica Neue"/>
              </a:rPr>
              <a:t>1900-1979</a:t>
            </a:r>
          </a:p>
          <a:p>
            <a:pPr lvl="1"/>
            <a:r>
              <a:rPr lang="en-US" sz="2000" dirty="0" smtClean="0"/>
              <a:t>500 million victims died</a:t>
            </a:r>
          </a:p>
          <a:p>
            <a:pPr lvl="1"/>
            <a:r>
              <a:rPr lang="en-US" sz="2000" dirty="0" smtClean="0">
                <a:latin typeface="Helvetica Neue"/>
                <a:cs typeface="Helvetica Neue"/>
              </a:rPr>
              <a:t>15 million per year in 60s</a:t>
            </a:r>
          </a:p>
          <a:p>
            <a:pPr lvl="1"/>
            <a:r>
              <a:rPr lang="en-US" sz="2000" dirty="0" smtClean="0"/>
              <a:t>½ of all blindness in Asia</a:t>
            </a:r>
            <a:endParaRPr lang="en-US" sz="2000" dirty="0" smtClean="0"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627168"/>
            <a:ext cx="525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676C62"/>
                </a:solidFill>
                <a:latin typeface="Gill Sans"/>
                <a:cs typeface="Gill Sans"/>
              </a:rPr>
              <a:t>Photo: </a:t>
            </a:r>
            <a:r>
              <a:rPr lang="en-US" sz="900" dirty="0" err="1" smtClean="0">
                <a:solidFill>
                  <a:srgbClr val="676C62"/>
                </a:solidFill>
                <a:latin typeface="Gill Sans"/>
                <a:cs typeface="Gill Sans"/>
              </a:rPr>
              <a:t>Wikimedia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10547</TotalTime>
  <Words>1897</Words>
  <Application>Microsoft Macintosh PowerPoint</Application>
  <PresentationFormat>On-screen Show (4:3)</PresentationFormat>
  <Paragraphs>269</Paragraphs>
  <Slides>40</Slides>
  <Notes>40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The Crisis In  Information Security</vt:lpstr>
      <vt:lpstr>Disclaimer</vt:lpstr>
      <vt:lpstr>We have a problem </vt:lpstr>
      <vt:lpstr>How much progress can we take?</vt:lpstr>
      <vt:lpstr>Are we measuring the right things?</vt:lpstr>
      <vt:lpstr>It doesn’t have to be this hard</vt:lpstr>
      <vt:lpstr>People solve complex problems</vt:lpstr>
      <vt:lpstr>Sometimes without computers</vt:lpstr>
      <vt:lpstr>People solve complex problems</vt:lpstr>
      <vt:lpstr>People solve complex problems</vt:lpstr>
      <vt:lpstr>Observe</vt:lpstr>
      <vt:lpstr>(Sometimes, you need instruments)</vt:lpstr>
      <vt:lpstr>(Arrange for observations) </vt:lpstr>
      <vt:lpstr>Scientific Method (in a nutshell)</vt:lpstr>
      <vt:lpstr>Scientific Method vs. Security Method</vt:lpstr>
      <vt:lpstr>Some possible data sources</vt:lpstr>
      <vt:lpstr>Why we want data</vt:lpstr>
      <vt:lpstr>John Snow and Cholera</vt:lpstr>
      <vt:lpstr>The rise of breach data</vt:lpstr>
      <vt:lpstr>The rise of breach laws</vt:lpstr>
      <vt:lpstr>Rise of Breach Laws</vt:lpstr>
      <vt:lpstr>What breaches can teach us</vt:lpstr>
      <vt:lpstr>What we can learn from data</vt:lpstr>
      <vt:lpstr>attrition.org/dataloss/dataloss.csv</vt:lpstr>
      <vt:lpstr>Causes of (PII) breaches</vt:lpstr>
      <vt:lpstr>Causes of breaches (2)</vt:lpstr>
      <vt:lpstr>Breach Data is a step forward</vt:lpstr>
      <vt:lpstr>Intros to information security</vt:lpstr>
      <vt:lpstr>Introduction to Network Security?</vt:lpstr>
      <vt:lpstr>Markets that work</vt:lpstr>
      <vt:lpstr>Slide 31</vt:lpstr>
      <vt:lpstr>Security Economics Issues</vt:lpstr>
      <vt:lpstr>Psychology</vt:lpstr>
      <vt:lpstr>Sociology</vt:lpstr>
      <vt:lpstr>Detail (above Freud’s couch)</vt:lpstr>
      <vt:lpstr>Spending</vt:lpstr>
      <vt:lpstr>The road to Utopia</vt:lpstr>
      <vt:lpstr>What is the New School? </vt:lpstr>
      <vt:lpstr>Call to action</vt:lpstr>
      <vt:lpstr>Thank you! Questions? 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Share</dc:title>
  <dc:creator>Adam</dc:creator>
  <cp:lastModifiedBy>Adam</cp:lastModifiedBy>
  <cp:revision>497</cp:revision>
  <cp:lastPrinted>2008-04-23T04:29:53Z</cp:lastPrinted>
  <dcterms:created xsi:type="dcterms:W3CDTF">2009-10-08T03:01:21Z</dcterms:created>
  <dcterms:modified xsi:type="dcterms:W3CDTF">2009-10-08T03:02:05Z</dcterms:modified>
</cp:coreProperties>
</file>